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Slab" pitchFamily="2" charset="0"/>
      <p:regular r:id="rId18"/>
    </p:embeddedFont>
    <p:embeddedFont>
      <p:font typeface="Roboto Slab Light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80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citibike-capstone-project.vercel.ap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://citibike-capstone-project.vercel.app" TargetMode="External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Deck.g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NYC Citi Bike Demand Analytics &amp; Prediction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Big Data Exploratory Analysis &amp; Advanced Interactive Dashboard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of Science in Data Science — Capstone Project</a:t>
            </a:r>
            <a:endParaRPr lang="en-US" sz="1750" dirty="0"/>
          </a:p>
        </p:txBody>
      </p:sp>
      <p:sp>
        <p:nvSpPr>
          <p:cNvPr id="6" name="Text 3">
            <a:hlinkClick r:id="rId3"/>
          </p:cNvPr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Demo: </a:t>
            </a:r>
            <a:r>
              <a:rPr lang="en-US" sz="1750" dirty="0" err="1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citibike</a:t>
            </a: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-capstone-</a:t>
            </a:r>
            <a:r>
              <a:rPr lang="en-US" sz="1750" dirty="0" err="1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project.vercel.app</a:t>
            </a:r>
            <a:endParaRPr lang="en-US" sz="175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87A889B0-EA7C-957E-3994-E7E407DE4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353" y="730329"/>
            <a:ext cx="7679293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Documentation: 17 Production Endpoints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353" y="256115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Analytics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2353" y="3162657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overview and statistics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2353" y="3570684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listings with metadata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2353" y="3978712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 coordinates for visualization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353" y="4386739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 flows and traffic patterns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2353" y="47947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station details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2353" y="533876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 Engine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732353" y="59402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48-hour demand forecasting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353" y="6348293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demand retrieval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353" y="6756321"/>
            <a:ext cx="358437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Temporal fusion transformer forecasting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4890" y="256115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Features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4834890" y="3162657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Agent-based simulation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34890" y="3570684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 policy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34890" y="3978712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equity scores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34890" y="4386739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twin simulation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834890" y="47947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 heat island data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834890" y="5202793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heatmap generation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34890" y="5610820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trip generation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34890" y="6018848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Incentive systems modeling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619363"/>
            <a:ext cx="6323886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Future Work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4248" y="1670804"/>
            <a:ext cx="280392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54248" y="223146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261705" y="229219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Processed </a:t>
            </a: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180 million trip records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six years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4248" y="3025854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261705" y="3086576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</a:t>
            </a: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R² of 0.781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ensemble model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4248" y="382023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61705" y="388096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prediction accuracy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within 7 trips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4248" y="4614624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261705" y="4675346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Deployed </a:t>
            </a: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 production API endpoints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4248" y="540900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261705" y="546973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</a:t>
            </a: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interactive dashboard views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54248" y="6039803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system: </a:t>
            </a:r>
            <a:r>
              <a:rPr lang="en-US" sz="14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citibike-capstone-project.vercel.app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50825" y="1670804"/>
            <a:ext cx="280392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737753" y="2511862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550825" y="2389108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0961" y="2529364"/>
            <a:ext cx="280392" cy="28039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298537" y="2418398"/>
            <a:ext cx="236589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298537" y="2897386"/>
            <a:ext cx="568523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live station status and occupancy data feeds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8018145" y="3850719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7831217" y="3727966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71353" y="3868222"/>
            <a:ext cx="280392" cy="280392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578929" y="3757255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Forecasts</a:t>
            </a:r>
            <a:endParaRPr lang="en-US" sz="1800" dirty="0"/>
          </a:p>
        </p:txBody>
      </p:sp>
      <p:sp>
        <p:nvSpPr>
          <p:cNvPr id="25" name="Text 21"/>
          <p:cNvSpPr/>
          <p:nvPr/>
        </p:nvSpPr>
        <p:spPr>
          <a:xfrm>
            <a:off x="8578929" y="4236244"/>
            <a:ext cx="540484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live weather predictions for improved accuracy</a:t>
            </a:r>
            <a:endParaRPr lang="en-US" sz="1450" dirty="0"/>
          </a:p>
        </p:txBody>
      </p:sp>
      <p:sp>
        <p:nvSpPr>
          <p:cNvPr id="26" name="Shape 22"/>
          <p:cNvSpPr/>
          <p:nvPr/>
        </p:nvSpPr>
        <p:spPr>
          <a:xfrm>
            <a:off x="8298537" y="5189577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3"/>
          <p:cNvSpPr/>
          <p:nvPr/>
        </p:nvSpPr>
        <p:spPr>
          <a:xfrm>
            <a:off x="8111609" y="5066824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1746" y="5207079"/>
            <a:ext cx="280392" cy="280392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8859322" y="5096113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Retraining</a:t>
            </a:r>
            <a:endParaRPr lang="en-US" sz="1800" dirty="0"/>
          </a:p>
        </p:txBody>
      </p:sp>
      <p:sp>
        <p:nvSpPr>
          <p:cNvPr id="30" name="Text 25"/>
          <p:cNvSpPr/>
          <p:nvPr/>
        </p:nvSpPr>
        <p:spPr>
          <a:xfrm>
            <a:off x="8859322" y="5575102"/>
            <a:ext cx="512445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continuous learning pipeline for model updates</a:t>
            </a:r>
            <a:endParaRPr lang="en-US" sz="1450" dirty="0"/>
          </a:p>
        </p:txBody>
      </p:sp>
      <p:sp>
        <p:nvSpPr>
          <p:cNvPr id="31" name="Shape 26"/>
          <p:cNvSpPr/>
          <p:nvPr/>
        </p:nvSpPr>
        <p:spPr>
          <a:xfrm>
            <a:off x="8578929" y="6528435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8392001" y="6405682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2138" y="6545937"/>
            <a:ext cx="280392" cy="28039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9139714" y="6434971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Application</a:t>
            </a:r>
            <a:endParaRPr lang="en-US" sz="1800" dirty="0"/>
          </a:p>
        </p:txBody>
      </p:sp>
      <p:sp>
        <p:nvSpPr>
          <p:cNvPr id="35" name="Text 29"/>
          <p:cNvSpPr/>
          <p:nvPr/>
        </p:nvSpPr>
        <p:spPr>
          <a:xfrm>
            <a:off x="9139714" y="6913959"/>
            <a:ext cx="484405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field operations app for rebalancing teams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765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Station Imbalance Crisis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119" y="250388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2119" y="3061692"/>
            <a:ext cx="3544253" cy="174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NYC Citi Bike operates over 2,500 stations across Manhattan, Brooklyn, Queens, and the Bronx—making it the largest bike-share system in the United States.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119" y="4999553"/>
            <a:ext cx="3544253" cy="24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Stations frequently become empty or completely full, causing user frustration and lost revenue. Current rebalancing relies on truck fleets physically moving bikes between stations, which is expensive and reactive.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5248" y="250388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845248" y="3061692"/>
            <a:ext cx="3544253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hourly bike demand 48 hours in advance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enable proactive fleet management and optimize station availability.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5248" y="4651177"/>
            <a:ext cx="3544253" cy="174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forecasting demand patterns, operations teams can strategically reposition bikes before imbalances occur, reducing costs and improving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0650" y="969169"/>
            <a:ext cx="7675364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Foundation: 180 Million Trips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0650" y="1847017"/>
            <a:ext cx="3812858" cy="2763560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35" y="2036802"/>
            <a:ext cx="569357" cy="56935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7003" y="2193369"/>
            <a:ext cx="256223" cy="2562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40435" y="2795945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Dataset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340435" y="3206353"/>
            <a:ext cx="3433286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180 million Citi Bike trip records from January 2020 to November 2025, covering six years of ridership patterns across all stations.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10153293" y="1847017"/>
            <a:ext cx="3812858" cy="2763560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3078" y="2036802"/>
            <a:ext cx="569357" cy="56935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9646" y="2193369"/>
            <a:ext cx="256223" cy="25622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43078" y="2795945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Secondary Dataset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343078" y="3206353"/>
            <a:ext cx="3433286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weather observations from Meteostat API, including temperature, precipitation, and humidity from Central Park weather station.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150650" y="4800362"/>
            <a:ext cx="7815501" cy="245995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435" y="4990148"/>
            <a:ext cx="569357" cy="56935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7003" y="5146715"/>
            <a:ext cx="256223" cy="25622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40435" y="5749290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Processing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6340435" y="6159698"/>
            <a:ext cx="743592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incomplete records, filtered anomalous trips under one minute or over 24 hours, standardized station names, and applied time-based train/test split to prevent data leakage.</a:t>
            </a:r>
            <a:endParaRPr lang="en-US" sz="145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29F0AE34-108A-E970-1311-670E6FC9E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94122"/>
            <a:ext cx="1106924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Engineering: 54 Predictive Variables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681043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engineered a comprehensive feature set across four categories to capture the complex patterns driving bike demand: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258854"/>
            <a:ext cx="6466880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5096" y="2281714"/>
            <a:ext cx="6421160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6548" y="2401014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977146" y="313003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Temporal Features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7146" y="3588544"/>
            <a:ext cx="599705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Hour, day of week, month, weekend indicator, rush hour flag, holiday indicator, and cyclical sine/cosine encodings to preserve circular time relationships.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166" y="2258854"/>
            <a:ext cx="6466999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44026" y="2281714"/>
            <a:ext cx="6421279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495598" y="2401014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7656076" y="313003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Features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56076" y="3588544"/>
            <a:ext cx="599717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Temperature, precipitation, humidity, and wind speed measurements that significantly impact ridership behavior.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2236" y="5053132"/>
            <a:ext cx="6466880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65096" y="5075992"/>
            <a:ext cx="6421160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816548" y="5195292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977146" y="592431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Lag Features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77146" y="6382822"/>
            <a:ext cx="599705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 from 1 hour, 24 hours, and 1 week ago, plus rolling means, rolling standard deviations, and exponential moving averages.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1166" y="5053132"/>
            <a:ext cx="6466999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444026" y="5075992"/>
            <a:ext cx="6421279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495598" y="5195292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7656076" y="592431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Features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656076" y="6382822"/>
            <a:ext cx="599717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hourly averages, day-of-week patterns, and popularity scores unique to each station location.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4852" y="852249"/>
            <a:ext cx="7013853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Approach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" y="1810107"/>
            <a:ext cx="1035487" cy="1524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7389" y="2017157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7389" y="2464832"/>
            <a:ext cx="645175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 million hourly demand records with 5-fold time-series cross-validation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3334345"/>
            <a:ext cx="1035487" cy="12425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7389" y="354139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Ensemble Model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7389" y="3989070"/>
            <a:ext cx="645175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Weighted combination of XGBoost, LightGBM, and CatBoost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52" y="4576882"/>
            <a:ext cx="1035487" cy="12425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7389" y="4783931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67389" y="5231606"/>
            <a:ext cx="645175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stopping after 50 rounds without improvement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4852" y="6052304"/>
            <a:ext cx="7694295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leveraged gradient boosted tree models, which excel at capturing non-linear relationships and complex interactions between features. Each model contributes approximately equal weight to the final ensemble prediction, combining their strengths while mitigating individual weaknesses.</a:t>
            </a:r>
            <a:endParaRPr lang="en-US" sz="16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856D7498-E249-72F7-ECBA-BEF5AB9C5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15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843"/>
            <a:ext cx="11976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Performance: Strong Predictive Power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0.781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explains 78.1% of variance in hourly demand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2.66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Mean Absolute Error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prediction error of 2.66 trips per hour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 Window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of predictions fall within 7 trips of actual demand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23148"/>
            <a:ext cx="13042821" cy="3595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5299234"/>
            <a:ext cx="34691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Insights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62687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Weekend predictions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achieve an impressive R² of 0.812, indicating stronger pattern consistency during leisure periods.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687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Evening rush hour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(5-7 PM) presents the greatest prediction challenge due to high variability in commuter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351" y="418505"/>
            <a:ext cx="5078135" cy="463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Importance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351" y="1253133"/>
            <a:ext cx="246554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Predictive Features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19351" y="1698308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1935242"/>
            <a:ext cx="7312462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9351" y="2039898"/>
            <a:ext cx="1981438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Previous hour demand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19351" y="2420064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14.2% contribution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9351" y="2917150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3139202"/>
            <a:ext cx="7312462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9351" y="3258741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Hour of day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19351" y="3638907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9.8% contribution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19351" y="4135993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4343281"/>
            <a:ext cx="7312462" cy="152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9351" y="4477583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Same hour yesterday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519351" y="4857750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8.7% contribution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519351" y="5354836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5547241"/>
            <a:ext cx="7312462" cy="15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19351" y="5696426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Rolling 3-hour mean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519351" y="6076593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7.6% contribution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519351" y="6573679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1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6751320"/>
            <a:ext cx="7312462" cy="1524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9351" y="6915269"/>
            <a:ext cx="197584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hourly average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519351" y="7295436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6.8% contribution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8201382" y="1253133"/>
            <a:ext cx="231136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Category Contribution</a:t>
            </a:r>
            <a:endParaRPr lang="en-US" sz="175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382" y="1772364"/>
            <a:ext cx="5917168" cy="2986088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8201382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0C3C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8410694" y="4714875"/>
            <a:ext cx="854988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Lag Features</a:t>
            </a:r>
            <a:endParaRPr lang="en-US" sz="1150" dirty="0"/>
          </a:p>
        </p:txBody>
      </p:sp>
      <p:sp>
        <p:nvSpPr>
          <p:cNvPr id="28" name="Shape 20"/>
          <p:cNvSpPr/>
          <p:nvPr/>
        </p:nvSpPr>
        <p:spPr>
          <a:xfrm>
            <a:off x="9718715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1568C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1"/>
          <p:cNvSpPr/>
          <p:nvPr/>
        </p:nvSpPr>
        <p:spPr>
          <a:xfrm>
            <a:off x="9928027" y="4714875"/>
            <a:ext cx="1155740" cy="296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Temporal Features</a:t>
            </a:r>
            <a:endParaRPr lang="en-US" sz="1150" dirty="0"/>
          </a:p>
        </p:txBody>
      </p:sp>
      <p:sp>
        <p:nvSpPr>
          <p:cNvPr id="30" name="Shape 22"/>
          <p:cNvSpPr/>
          <p:nvPr/>
        </p:nvSpPr>
        <p:spPr>
          <a:xfrm>
            <a:off x="11236166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4595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3"/>
          <p:cNvSpPr/>
          <p:nvPr/>
        </p:nvSpPr>
        <p:spPr>
          <a:xfrm>
            <a:off x="11445478" y="4714875"/>
            <a:ext cx="1079540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Features</a:t>
            </a:r>
            <a:endParaRPr lang="en-US" sz="1150" dirty="0"/>
          </a:p>
        </p:txBody>
      </p:sp>
      <p:sp>
        <p:nvSpPr>
          <p:cNvPr id="32" name="Shape 24"/>
          <p:cNvSpPr/>
          <p:nvPr/>
        </p:nvSpPr>
        <p:spPr>
          <a:xfrm>
            <a:off x="12753499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97C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5"/>
          <p:cNvSpPr/>
          <p:nvPr/>
        </p:nvSpPr>
        <p:spPr>
          <a:xfrm>
            <a:off x="12962811" y="4714875"/>
            <a:ext cx="1155740" cy="296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 Features</a:t>
            </a:r>
            <a:endParaRPr lang="en-US" sz="1150" dirty="0"/>
          </a:p>
        </p:txBody>
      </p:sp>
      <p:sp>
        <p:nvSpPr>
          <p:cNvPr id="34" name="Text 26"/>
          <p:cNvSpPr/>
          <p:nvPr/>
        </p:nvSpPr>
        <p:spPr>
          <a:xfrm>
            <a:off x="8201382" y="5178743"/>
            <a:ext cx="5917168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demand patterns (lag features) prove most influential, capturing momentum and cyclical behaviors.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8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509" y="2965609"/>
            <a:ext cx="4617958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509" y="5844064"/>
            <a:ext cx="13337381" cy="22860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11679" y="5289947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15345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784580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68560" y="3819882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Layer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1175" y="4219099"/>
            <a:ext cx="6183868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application deployed on Vercel with </a:t>
            </a:r>
            <a:r>
              <a:rPr lang="en-US" sz="14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Deck.gl</a:t>
            </a: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3D map visualizations, Recharts for interactive graphs, and Tailwind CSS for responsive styling.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844064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7317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76552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60651" y="6582847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Layer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23147" y="6982063"/>
            <a:ext cx="61839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server deployed on AWS EC2 with 17 REST endpoints, real-time feature generation, and lazy model loading for memory optimization.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95742" y="5289947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99408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568642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52742" y="3819882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 Pipeline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15238" y="4219099"/>
            <a:ext cx="618398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selects station and date, backend generates 54 features, ensemble models produce predictions, calibration adjusts for station variance, results returned as JSON.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11166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Features: Six Analytical 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17520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performance indicators, time series analysis, anomaly detection, and weather correlation overlays.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Map Explorer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01752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geospatial visualization with heatmap, hexagon, and point modes, plus real-time live data integration.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Neural Demand 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01752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48-hour demand prediction generator with historical comparison charts.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491" y="2300288"/>
            <a:ext cx="3048119" cy="18288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788491" y="2709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Route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88491" y="320040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 flow visualization of top traffic routes between stations.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4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Drilldown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563999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station profiles with hourly demand patterns and detailed metrics.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125278" y="514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125278" y="563999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Experimental simulations including agent-based modeling and digital twin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924</Words>
  <Application>Microsoft Macintosh PowerPoint</Application>
  <PresentationFormat>Custom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Roboto Slab Light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Bheemudu, Mr. Sai Aasish</cp:lastModifiedBy>
  <cp:revision>3</cp:revision>
  <dcterms:created xsi:type="dcterms:W3CDTF">2025-12-12T07:24:05Z</dcterms:created>
  <dcterms:modified xsi:type="dcterms:W3CDTF">2025-12-13T21:28:48Z</dcterms:modified>
</cp:coreProperties>
</file>